
<file path=[Content_Types].xml><?xml version="1.0" encoding="utf-8"?>
<Types xmlns="http://schemas.openxmlformats.org/package/2006/content-types">
  <Default Extension="HEIC" ContentType="image/heic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61" r:id="rId3"/>
    <p:sldId id="270" r:id="rId4"/>
    <p:sldId id="262" r:id="rId5"/>
    <p:sldId id="271" r:id="rId6"/>
    <p:sldId id="263" r:id="rId7"/>
    <p:sldId id="272" r:id="rId8"/>
    <p:sldId id="260" r:id="rId9"/>
    <p:sldId id="273" r:id="rId10"/>
    <p:sldId id="264" r:id="rId11"/>
    <p:sldId id="274" r:id="rId12"/>
    <p:sldId id="265" r:id="rId13"/>
    <p:sldId id="275" r:id="rId14"/>
    <p:sldId id="266" r:id="rId15"/>
    <p:sldId id="276" r:id="rId16"/>
    <p:sldId id="267" r:id="rId17"/>
    <p:sldId id="277" r:id="rId18"/>
    <p:sldId id="268" r:id="rId19"/>
    <p:sldId id="278" r:id="rId20"/>
    <p:sldId id="269" r:id="rId21"/>
    <p:sldId id="279" r:id="rId22"/>
    <p:sldId id="28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40"/>
  </p:normalViewPr>
  <p:slideViewPr>
    <p:cSldViewPr snapToGrid="0" snapToObjects="1">
      <p:cViewPr>
        <p:scale>
          <a:sx n="85" d="100"/>
          <a:sy n="85" d="100"/>
        </p:scale>
        <p:origin x="1056" y="3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6/21/26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6/21/26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smtClean="0"/>
              <a:t>6/21/26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6/21/26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6/21/26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6/21/26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6/21/26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6/21/26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6/21/26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6/21/26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6/21/26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6/21/26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HEIC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HEIC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95F3FB7-0799-4996-B56D-BF47FE1264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7620" y="-1"/>
            <a:ext cx="12207240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60AA106-479D-46C1-B4BF-F54D88ADFB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BC8287-A617-4B12-870D-ABECE6CD8C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3" y="1110053"/>
            <a:ext cx="6631431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E6A31A-BABE-4D4E-B601-54FE07B47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1560" y="1432222"/>
            <a:ext cx="6162066" cy="3825577"/>
          </a:xfrm>
        </p:spPr>
        <p:txBody>
          <a:bodyPr anchor="ctr">
            <a:normAutofit fontScale="90000"/>
          </a:bodyPr>
          <a:lstStyle/>
          <a:p>
            <a:br>
              <a:rPr lang="en-US" sz="8000" dirty="0"/>
            </a:br>
            <a:r>
              <a:rPr lang="en-US" sz="9800" dirty="0"/>
              <a:t>Stephen Kirin</a:t>
            </a:r>
            <a:br>
              <a:rPr lang="en-US" sz="6200" dirty="0"/>
            </a:br>
            <a:r>
              <a:rPr lang="en-US" sz="6200" dirty="0"/>
              <a:t> </a:t>
            </a:r>
            <a:br>
              <a:rPr lang="en-US" sz="6200" dirty="0"/>
            </a:br>
            <a:r>
              <a:rPr lang="en-US" sz="7300" dirty="0"/>
              <a:t>Poetry and </a:t>
            </a:r>
            <a:br>
              <a:rPr lang="en-US" sz="7300" dirty="0"/>
            </a:br>
            <a:r>
              <a:rPr lang="en-US" sz="7300" dirty="0"/>
              <a:t>Mark Making</a:t>
            </a:r>
            <a:br>
              <a:rPr lang="en-US" sz="6200" dirty="0"/>
            </a:br>
            <a:endParaRPr lang="en-US" sz="6200" dirty="0"/>
          </a:p>
        </p:txBody>
      </p:sp>
      <p:pic>
        <p:nvPicPr>
          <p:cNvPr id="5" name="Picture 4" descr="A person in a striped sweater&#10;&#10;Description automatically generated">
            <a:extLst>
              <a:ext uri="{FF2B5EF4-FFF2-40B4-BE49-F238E27FC236}">
                <a16:creationId xmlns:a16="http://schemas.microsoft.com/office/drawing/2014/main" id="{2B1358F2-CA9E-0C49-B88B-029EDEE2A1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3385"/>
          <a:stretch>
            <a:fillRect/>
          </a:stretch>
        </p:blipFill>
        <p:spPr>
          <a:xfrm>
            <a:off x="7552265" y="1105435"/>
            <a:ext cx="3721608" cy="458030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8FE4DFC-AB96-44B6-9BAC-0E6302590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98BBCB1-A2A5-478A-AE49-8FB1AEF523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85338" y="4460675"/>
            <a:chExt cx="1080904" cy="1080902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FCB00A6-19A8-422D-8B21-1474F5402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C5EF781F-763B-4AC8-B3ED-0451FB15B1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1542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422E-E785-2442-AF4B-C99DD8760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Eunice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204816-728A-C44A-8AB6-0FDFA21E06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7636" y="359764"/>
            <a:ext cx="6372260" cy="633198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Eunice slapped the old Greengage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Scattering old wood like pick up sticks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Pointlessly the severed bough blossomed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One last time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One last chime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Of the internal clock springs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Hammering at the door again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Cacophony of blossom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Blowing in the wind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Greeted me that day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Picking up the spiral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 carved the now deserted stump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Back to the sky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And we stared at each other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 the first warm weather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As birds of a feather do.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D4D87-F6BD-D545-AB94-0B01E6A1A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 descr="A fallen tree in a field&#10;&#10;Description automatically generated">
            <a:extLst>
              <a:ext uri="{FF2B5EF4-FFF2-40B4-BE49-F238E27FC236}">
                <a16:creationId xmlns:a16="http://schemas.microsoft.com/office/drawing/2014/main" id="{CAE0F189-9D37-3744-B6FD-888DC6568E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640" y="2446020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967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37DD5FF-25DE-48A7-970B-DFA4A2C3F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79D8625-268D-4585-A435-24EDB4A17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80DA97-6AD0-404A-8AF9-8BB1434720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0" cy="5897880"/>
          </a:xfrm>
          <a:prstGeom prst="rect">
            <a:avLst/>
          </a:prstGeom>
          <a:solidFill>
            <a:srgbClr val="FFFFFF"/>
          </a:solidFill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erson standing in a tree&#10;&#10;Description automatically generated">
            <a:extLst>
              <a:ext uri="{FF2B5EF4-FFF2-40B4-BE49-F238E27FC236}">
                <a16:creationId xmlns:a16="http://schemas.microsoft.com/office/drawing/2014/main" id="{59A532D7-E7CA-4C45-AC4B-C9F0F18FCF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4" r="2" b="9782"/>
          <a:stretch>
            <a:fillRect/>
          </a:stretch>
        </p:blipFill>
        <p:spPr>
          <a:xfrm>
            <a:off x="643467" y="643467"/>
            <a:ext cx="5130797" cy="557106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F6123B-68BF-4AA8-8973-B89BEB949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5" y="480060"/>
            <a:ext cx="5458120" cy="5897880"/>
          </a:xfrm>
          <a:prstGeom prst="rect">
            <a:avLst/>
          </a:prstGeom>
          <a:solidFill>
            <a:srgbClr val="FFFFFF"/>
          </a:solidFill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tree trunk with a tree trunk&#10;&#10;Description automatically generated">
            <a:extLst>
              <a:ext uri="{FF2B5EF4-FFF2-40B4-BE49-F238E27FC236}">
                <a16:creationId xmlns:a16="http://schemas.microsoft.com/office/drawing/2014/main" id="{CBFBCF8D-CCA2-7845-8824-AB1859BC16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20" r="2" b="7346"/>
          <a:stretch>
            <a:fillRect/>
          </a:stretch>
        </p:blipFill>
        <p:spPr>
          <a:xfrm>
            <a:off x="6423320" y="643467"/>
            <a:ext cx="5130797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145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0DF26-3B08-2F41-8E65-46166A6F4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Willow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639F2-CCA8-0448-8D25-1F3F3D17B7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1" y="387926"/>
            <a:ext cx="6620656" cy="626770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Willow fell for the honey trap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Rhizomorphs have teeth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And the fungus army mashed the roots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Of Aspirin for the summer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inflamed nation choked to death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Willow breath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But I dried the wood and tried my hand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At carving a rhythm she’d understand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rings of her years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 the now hollow trunk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Dried up weeping Willow’s eyes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Circled away her strangled knot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And squared her pulse with life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Not forgotten not rotten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Very much alive.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BE1456-1B07-2847-A6E4-F453317FFBD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 descr="A group of mushrooms growing on a tree&#10;&#10;Description automatically generated">
            <a:extLst>
              <a:ext uri="{FF2B5EF4-FFF2-40B4-BE49-F238E27FC236}">
                <a16:creationId xmlns:a16="http://schemas.microsoft.com/office/drawing/2014/main" id="{050520DB-7F46-C643-B903-0A3C4E9B7C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96015" y="2776785"/>
            <a:ext cx="3706142" cy="2998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549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9">
            <a:extLst>
              <a:ext uri="{FF2B5EF4-FFF2-40B4-BE49-F238E27FC236}">
                <a16:creationId xmlns:a16="http://schemas.microsoft.com/office/drawing/2014/main" id="{037DD5FF-25DE-48A7-970B-DFA4A2C3F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1">
            <a:extLst>
              <a:ext uri="{FF2B5EF4-FFF2-40B4-BE49-F238E27FC236}">
                <a16:creationId xmlns:a16="http://schemas.microsoft.com/office/drawing/2014/main" id="{D79D8625-268D-4585-A435-24EDB4A17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Rectangle 13">
            <a:extLst>
              <a:ext uri="{FF2B5EF4-FFF2-40B4-BE49-F238E27FC236}">
                <a16:creationId xmlns:a16="http://schemas.microsoft.com/office/drawing/2014/main" id="{7E80DA97-6AD0-404A-8AF9-8BB1434720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0" cy="5897880"/>
          </a:xfrm>
          <a:prstGeom prst="rect">
            <a:avLst/>
          </a:prstGeom>
          <a:solidFill>
            <a:srgbClr val="FFFFFF"/>
          </a:solidFill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ulpture on a pedestal in a grassy area&#10;&#10;Description automatically generated">
            <a:extLst>
              <a:ext uri="{FF2B5EF4-FFF2-40B4-BE49-F238E27FC236}">
                <a16:creationId xmlns:a16="http://schemas.microsoft.com/office/drawing/2014/main" id="{E3FE2007-68B6-D441-BF18-5131FA6B4F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7480"/>
          <a:stretch>
            <a:fillRect/>
          </a:stretch>
        </p:blipFill>
        <p:spPr>
          <a:xfrm>
            <a:off x="643467" y="643467"/>
            <a:ext cx="5130797" cy="557106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F6123B-68BF-4AA8-8973-B89BEB949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5" y="480060"/>
            <a:ext cx="5458120" cy="5897880"/>
          </a:xfrm>
          <a:prstGeom prst="rect">
            <a:avLst/>
          </a:prstGeom>
          <a:solidFill>
            <a:srgbClr val="FFFFFF"/>
          </a:solidFill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wood sculpture on a table&#10;&#10;Description automatically generated">
            <a:extLst>
              <a:ext uri="{FF2B5EF4-FFF2-40B4-BE49-F238E27FC236}">
                <a16:creationId xmlns:a16="http://schemas.microsoft.com/office/drawing/2014/main" id="{300131FA-C4AC-EC41-A022-12C0C2B31B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3" r="3862" b="2"/>
          <a:stretch>
            <a:fillRect/>
          </a:stretch>
        </p:blipFill>
        <p:spPr>
          <a:xfrm>
            <a:off x="6423320" y="643467"/>
            <a:ext cx="5130797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975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2DB2C-ADD8-BE47-BDF0-23DBB26A9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Feathers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8CDC5-12CC-CD4A-8485-741D54B46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7636" y="429491"/>
            <a:ext cx="7024254" cy="617912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It’s as if all the birds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 every weather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Had dropped every feather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weight sometimes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Of all those whys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 ton of lead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Or a ton of words unsaid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Down on a feathered bed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weight belies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width of squawks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When the birds are dead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And they sing remembering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When a ton of song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Weighed the same as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Fly away Autumns’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Flu away fall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Feather or not</a:t>
            </a:r>
          </a:p>
          <a:p>
            <a:pPr marL="0" indent="0"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Bird at all.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2FF0CF-8E40-874E-8CFF-07FE6F61789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 descr="A close-up of feathers on a branch&#10;&#10;Description automatically generated">
            <a:extLst>
              <a:ext uri="{FF2B5EF4-FFF2-40B4-BE49-F238E27FC236}">
                <a16:creationId xmlns:a16="http://schemas.microsoft.com/office/drawing/2014/main" id="{F4154D4B-3869-4343-A0A7-06481A8E17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640" y="2415541"/>
            <a:ext cx="2660227" cy="376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617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feathers on a surface&#10;&#10;Description automatically generated">
            <a:extLst>
              <a:ext uri="{FF2B5EF4-FFF2-40B4-BE49-F238E27FC236}">
                <a16:creationId xmlns:a16="http://schemas.microsoft.com/office/drawing/2014/main" id="{ADEA9A09-3965-7645-882C-9908946050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43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649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25A4A-6FAE-FC4A-BCAD-48D835495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Silence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44DC81-5B49-A040-9F35-6F7343A1E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3054" y="304800"/>
            <a:ext cx="7204363" cy="6248400"/>
          </a:xfrm>
        </p:spPr>
        <p:txBody>
          <a:bodyPr/>
          <a:lstStyle/>
          <a:p>
            <a:pPr marL="0" indent="0">
              <a:buNone/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silence of other</a:t>
            </a:r>
          </a:p>
          <a:p>
            <a:pPr marL="0" indent="0">
              <a:buNone/>
            </a:pP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 violent moment</a:t>
            </a:r>
          </a:p>
          <a:p>
            <a:pPr marL="0" indent="0">
              <a:buNone/>
            </a:pP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Frenzy of plucking</a:t>
            </a:r>
          </a:p>
          <a:p>
            <a:pPr marL="0" indent="0">
              <a:buNone/>
            </a:pP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featherbed</a:t>
            </a:r>
          </a:p>
          <a:p>
            <a:pPr marL="0" indent="0">
              <a:buNone/>
            </a:pP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No bones at all</a:t>
            </a:r>
          </a:p>
          <a:p>
            <a:pPr marL="0" indent="0">
              <a:buNone/>
            </a:pP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To greet first light</a:t>
            </a:r>
          </a:p>
          <a:p>
            <a:pPr marL="0" indent="0">
              <a:buNone/>
            </a:pP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No epitaph last night</a:t>
            </a:r>
          </a:p>
          <a:p>
            <a:pPr marL="0" indent="0">
              <a:buNone/>
            </a:pP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Death from above</a:t>
            </a:r>
          </a:p>
          <a:p>
            <a:pPr marL="0" indent="0">
              <a:buNone/>
            </a:pP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Brings soft earths</a:t>
            </a:r>
          </a:p>
          <a:p>
            <a:pPr marL="0" indent="0">
              <a:buNone/>
            </a:pP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Silent pillow down.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E9F2F1-CFFE-DC4B-ACF0-6822C3BFEE1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7" descr="A sketchbook with a drawing on it&#10;&#10;Description automatically generated">
            <a:extLst>
              <a:ext uri="{FF2B5EF4-FFF2-40B4-BE49-F238E27FC236}">
                <a16:creationId xmlns:a16="http://schemas.microsoft.com/office/drawing/2014/main" id="{597B9A4D-801E-2D45-AB71-22CDBD0CA2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417" y="2534052"/>
            <a:ext cx="3599685" cy="2699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808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9C9664EF-0D74-4781-B4B4-646A93B50B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854C0CC2-F056-47AD-A361-F33F5EE97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6" name="Rectangle 11">
            <a:extLst>
              <a:ext uri="{FF2B5EF4-FFF2-40B4-BE49-F238E27FC236}">
                <a16:creationId xmlns:a16="http://schemas.microsoft.com/office/drawing/2014/main" id="{CD560C9F-7A8F-4FBA-BD3A-EB75B62E4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ln w="22225">
            <a:solidFill>
              <a:srgbClr val="9F84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watercolor painting of a beach&#10;&#10;Description automatically generated">
            <a:extLst>
              <a:ext uri="{FF2B5EF4-FFF2-40B4-BE49-F238E27FC236}">
                <a16:creationId xmlns:a16="http://schemas.microsoft.com/office/drawing/2014/main" id="{63C41418-40A8-A949-8316-33EEDF9810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4335" y="801792"/>
            <a:ext cx="7117738" cy="524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03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B1525-56D2-7F47-9F39-40FA2F348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Cairo Memory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B42C71-8515-6A43-A64D-3D032001C3B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E46F05-F7D9-9446-928B-3144E4CBD8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527" y="429491"/>
            <a:ext cx="3934691" cy="624049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1800" dirty="0">
                <a:cs typeface="Calibri" panose="020F0502020204030204" pitchFamily="34" charset="0"/>
              </a:rPr>
              <a:t>The brown Nile flows by Zamalek</a:t>
            </a:r>
          </a:p>
          <a:p>
            <a:pPr marL="0" indent="0">
              <a:buNone/>
            </a:pPr>
            <a:r>
              <a:rPr lang="en-US" sz="1800" dirty="0">
                <a:cs typeface="Calibri" panose="020F0502020204030204" pitchFamily="34" charset="0"/>
              </a:rPr>
              <a:t>And old </a:t>
            </a:r>
            <a:r>
              <a:rPr lang="en-US" sz="1800" dirty="0" err="1">
                <a:cs typeface="Calibri" panose="020F0502020204030204" pitchFamily="34" charset="0"/>
              </a:rPr>
              <a:t>Boulak</a:t>
            </a:r>
            <a:r>
              <a:rPr lang="en-US" sz="1800" dirty="0">
                <a:cs typeface="Calibri" panose="020F0502020204030204" pitchFamily="34" charset="0"/>
              </a:rPr>
              <a:t> bridge shook it’s timbers</a:t>
            </a:r>
          </a:p>
          <a:p>
            <a:pPr marL="0" indent="0">
              <a:buNone/>
            </a:pPr>
            <a:r>
              <a:rPr lang="en-US" sz="1800" dirty="0">
                <a:cs typeface="Calibri" panose="020F0502020204030204" pitchFamily="34" charset="0"/>
              </a:rPr>
              <a:t>On Gezira juice</a:t>
            </a:r>
          </a:p>
          <a:p>
            <a:pPr marL="0" indent="0">
              <a:buNone/>
            </a:pPr>
            <a:r>
              <a:rPr lang="en-US" sz="1800" dirty="0">
                <a:cs typeface="Calibri" panose="020F0502020204030204" pitchFamily="34" charset="0"/>
              </a:rPr>
              <a:t>To an aisle of Bombay mix with dates</a:t>
            </a:r>
          </a:p>
          <a:p>
            <a:pPr marL="0" indent="0">
              <a:buNone/>
            </a:pPr>
            <a:r>
              <a:rPr lang="en-US" sz="1800" dirty="0">
                <a:cs typeface="Calibri" panose="020F0502020204030204" pitchFamily="34" charset="0"/>
              </a:rPr>
              <a:t>In islands of the sunny Sudanese</a:t>
            </a:r>
          </a:p>
          <a:p>
            <a:pPr marL="0" indent="0">
              <a:buNone/>
            </a:pPr>
            <a:r>
              <a:rPr lang="en-US" sz="1800" dirty="0">
                <a:cs typeface="Calibri" panose="020F0502020204030204" pitchFamily="34" charset="0"/>
              </a:rPr>
              <a:t>Markets tune</a:t>
            </a:r>
          </a:p>
          <a:p>
            <a:pPr marL="0" indent="0">
              <a:buNone/>
            </a:pPr>
            <a:r>
              <a:rPr lang="en-US" sz="1800" dirty="0">
                <a:cs typeface="Calibri" panose="020F0502020204030204" pitchFamily="34" charset="0"/>
              </a:rPr>
              <a:t>Humming Hotel Windsor’s </a:t>
            </a:r>
            <a:r>
              <a:rPr lang="en-US" sz="1800" dirty="0" err="1">
                <a:cs typeface="Calibri" panose="020F0502020204030204" pitchFamily="34" charset="0"/>
              </a:rPr>
              <a:t>panelled</a:t>
            </a:r>
            <a:r>
              <a:rPr lang="en-US" sz="1800" dirty="0">
                <a:cs typeface="Calibri" panose="020F0502020204030204" pitchFamily="34" charset="0"/>
              </a:rPr>
              <a:t> cool</a:t>
            </a:r>
          </a:p>
          <a:p>
            <a:pPr marL="0" indent="0">
              <a:buNone/>
            </a:pPr>
            <a:r>
              <a:rPr lang="en-US" sz="1800" dirty="0">
                <a:cs typeface="Calibri" panose="020F0502020204030204" pitchFamily="34" charset="0"/>
              </a:rPr>
              <a:t>Sent a boy off for a seat to Sinai</a:t>
            </a:r>
          </a:p>
          <a:p>
            <a:pPr marL="0" indent="0">
              <a:buNone/>
            </a:pPr>
            <a:r>
              <a:rPr lang="en-US" sz="1800" dirty="0">
                <a:cs typeface="Calibri" panose="020F0502020204030204" pitchFamily="34" charset="0"/>
              </a:rPr>
              <a:t>He returned too soon across</a:t>
            </a:r>
          </a:p>
          <a:p>
            <a:pPr marL="0" indent="0">
              <a:buNone/>
            </a:pPr>
            <a:r>
              <a:rPr lang="en-US" sz="1800" dirty="0">
                <a:cs typeface="Calibri" panose="020F0502020204030204" pitchFamily="34" charset="0"/>
              </a:rPr>
              <a:t>The swirling circle</a:t>
            </a:r>
          </a:p>
          <a:p>
            <a:pPr marL="0" indent="0">
              <a:buNone/>
            </a:pPr>
            <a:r>
              <a:rPr lang="en-US" sz="1800" dirty="0">
                <a:cs typeface="Calibri" panose="020F0502020204030204" pitchFamily="34" charset="0"/>
              </a:rPr>
              <a:t>In the city’s belly where the black and white</a:t>
            </a:r>
          </a:p>
          <a:p>
            <a:pPr marL="0" indent="0">
              <a:buNone/>
            </a:pPr>
            <a:r>
              <a:rPr lang="en-US" sz="1800" dirty="0">
                <a:cs typeface="Calibri" panose="020F0502020204030204" pitchFamily="34" charset="0"/>
              </a:rPr>
              <a:t>Taxis roam </a:t>
            </a:r>
          </a:p>
          <a:p>
            <a:pPr marL="0" indent="0">
              <a:buNone/>
            </a:pPr>
            <a:r>
              <a:rPr lang="en-US" sz="1800" dirty="0">
                <a:cs typeface="Calibri" panose="020F0502020204030204" pitchFamily="34" charset="0"/>
              </a:rPr>
              <a:t>Spewed fumes as the Sobia was stirred</a:t>
            </a:r>
          </a:p>
          <a:p>
            <a:pPr marL="0" indent="0">
              <a:buNone/>
            </a:pPr>
            <a:r>
              <a:rPr lang="en-US" sz="1800" dirty="0">
                <a:cs typeface="Calibri" panose="020F0502020204030204" pitchFamily="34" charset="0"/>
              </a:rPr>
              <a:t>By a careful old man in the crowd</a:t>
            </a:r>
          </a:p>
          <a:p>
            <a:pPr marL="0" indent="0">
              <a:buNone/>
            </a:pPr>
            <a:r>
              <a:rPr lang="en-US" sz="1800" dirty="0">
                <a:cs typeface="Calibri" panose="020F0502020204030204" pitchFamily="34" charset="0"/>
              </a:rPr>
              <a:t>After too much beer </a:t>
            </a:r>
          </a:p>
          <a:p>
            <a:pPr marL="0" indent="0">
              <a:buNone/>
            </a:pPr>
            <a:r>
              <a:rPr lang="en-US" sz="1800" dirty="0">
                <a:cs typeface="Calibri" panose="020F0502020204030204" pitchFamily="34" charset="0"/>
              </a:rPr>
              <a:t>In the Hotel bar on Tahrir Square</a:t>
            </a:r>
          </a:p>
          <a:p>
            <a:pPr marL="0" indent="0">
              <a:buNone/>
            </a:pPr>
            <a:r>
              <a:rPr lang="en-US" sz="1800" dirty="0">
                <a:cs typeface="Calibri" panose="020F0502020204030204" pitchFamily="34" charset="0"/>
              </a:rPr>
              <a:t>With a Canadian called Dry</a:t>
            </a:r>
          </a:p>
          <a:p>
            <a:pPr marL="0" indent="0">
              <a:buNone/>
            </a:pPr>
            <a:r>
              <a:rPr lang="en-US" sz="1800" dirty="0">
                <a:cs typeface="Calibri" panose="020F0502020204030204" pitchFamily="34" charset="0"/>
              </a:rPr>
              <a:t>We walked to the Marriot for American dollars</a:t>
            </a:r>
          </a:p>
          <a:p>
            <a:pPr marL="0" indent="0">
              <a:buNone/>
            </a:pPr>
            <a:r>
              <a:rPr lang="en-US" sz="1800" dirty="0">
                <a:cs typeface="Calibri" panose="020F0502020204030204" pitchFamily="34" charset="0"/>
              </a:rPr>
              <a:t>But got a belly dancer’s eye in the Sinai</a:t>
            </a:r>
          </a:p>
          <a:p>
            <a:pPr marL="0" indent="0">
              <a:buNone/>
            </a:pPr>
            <a:r>
              <a:rPr lang="en-US" sz="1800" dirty="0">
                <a:cs typeface="Calibri" panose="020F0502020204030204" pitchFamily="34" charset="0"/>
              </a:rPr>
              <a:t>In the dark alley Canada drank everything</a:t>
            </a:r>
          </a:p>
          <a:p>
            <a:pPr marL="0" indent="0">
              <a:buNone/>
            </a:pP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981212-D928-D84B-B084-DDC7E4802058}"/>
              </a:ext>
            </a:extLst>
          </p:cNvPr>
          <p:cNvSpPr txBox="1"/>
          <p:nvPr/>
        </p:nvSpPr>
        <p:spPr>
          <a:xfrm>
            <a:off x="4419598" y="290945"/>
            <a:ext cx="3934692" cy="5917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400" dirty="0">
                <a:cs typeface="Calibri" panose="020F0502020204030204" pitchFamily="34" charset="0"/>
              </a:rPr>
              <a:t>Dry and disappeared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400" dirty="0">
                <a:cs typeface="Calibri" panose="020F0502020204030204" pitchFamily="34" charset="0"/>
              </a:rPr>
              <a:t>Surrounded by children’s faces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400" dirty="0">
                <a:cs typeface="Calibri" panose="020F0502020204030204" pitchFamily="34" charset="0"/>
              </a:rPr>
              <a:t>A Scotsman said give them pens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400" dirty="0">
                <a:cs typeface="Calibri" panose="020F0502020204030204" pitchFamily="34" charset="0"/>
              </a:rPr>
              <a:t>The Citadel had none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400" dirty="0">
                <a:cs typeface="Calibri" panose="020F0502020204030204" pitchFamily="34" charset="0"/>
              </a:rPr>
              <a:t>But I bought a carved bird and started again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400" dirty="0">
                <a:cs typeface="Calibri" panose="020F0502020204030204" pitchFamily="34" charset="0"/>
              </a:rPr>
              <a:t>A concrete bridge with thundering traffic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400" dirty="0">
                <a:cs typeface="Calibri" panose="020F0502020204030204" pitchFamily="34" charset="0"/>
              </a:rPr>
              <a:t>And dirt underfoot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400" dirty="0">
                <a:cs typeface="Calibri" panose="020F0502020204030204" pitchFamily="34" charset="0"/>
              </a:rPr>
              <a:t>The gold mask of Tutankhamun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400" dirty="0">
                <a:cs typeface="Calibri" panose="020F0502020204030204" pitchFamily="34" charset="0"/>
              </a:rPr>
              <a:t>Driving us away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400" dirty="0">
                <a:cs typeface="Calibri" panose="020F0502020204030204" pitchFamily="34" charset="0"/>
              </a:rPr>
              <a:t>From the Hotel Mayfair to introduce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400" dirty="0">
                <a:cs typeface="Calibri" panose="020F0502020204030204" pitchFamily="34" charset="0"/>
              </a:rPr>
              <a:t>Us to his brother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400" dirty="0">
                <a:cs typeface="Calibri" panose="020F0502020204030204" pitchFamily="34" charset="0"/>
              </a:rPr>
              <a:t>In a place far away from Garden City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400" dirty="0">
                <a:cs typeface="Calibri" panose="020F0502020204030204" pitchFamily="34" charset="0"/>
              </a:rPr>
              <a:t>And another who sold me fake perfume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400" dirty="0">
                <a:cs typeface="Calibri" panose="020F0502020204030204" pitchFamily="34" charset="0"/>
              </a:rPr>
              <a:t>As a keepsake of my stay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400" dirty="0">
                <a:cs typeface="Calibri" panose="020F0502020204030204" pitchFamily="34" charset="0"/>
              </a:rPr>
              <a:t>Sitting on the bus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400" dirty="0">
                <a:cs typeface="Calibri" panose="020F0502020204030204" pitchFamily="34" charset="0"/>
              </a:rPr>
              <a:t>From the museum to Giza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400" dirty="0" err="1">
                <a:cs typeface="Calibri" panose="020F0502020204030204" pitchFamily="34" charset="0"/>
              </a:rPr>
              <a:t>Scarabed</a:t>
            </a:r>
            <a:r>
              <a:rPr lang="en-US" sz="1400" dirty="0">
                <a:cs typeface="Calibri" panose="020F0502020204030204" pitchFamily="34" charset="0"/>
              </a:rPr>
              <a:t> in the corner by Nile’s people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400" dirty="0">
                <a:cs typeface="Calibri" panose="020F0502020204030204" pitchFamily="34" charset="0"/>
              </a:rPr>
              <a:t>Took me to the Pyramids on Christmas Day</a:t>
            </a:r>
            <a:r>
              <a:rPr lang="en-US" sz="1600" dirty="0"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9" name="Picture 8" descr="A close up of a notebook&#10;&#10;Description automatically generated">
            <a:extLst>
              <a:ext uri="{FF2B5EF4-FFF2-40B4-BE49-F238E27FC236}">
                <a16:creationId xmlns:a16="http://schemas.microsoft.com/office/drawing/2014/main" id="{BDB8E069-AEDC-7042-AC3E-861E15D1FA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670" y="2423160"/>
            <a:ext cx="2872865" cy="377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955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2168B3A-3AE7-4946-8AF6-76E3E5176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4C2224D-8669-4449-BA35-66D2DEF0EE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5325" cy="5897880"/>
          </a:xfrm>
          <a:prstGeom prst="rect">
            <a:avLst/>
          </a:prstGeom>
          <a:solidFill>
            <a:srgbClr val="FFFFFF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age of a book with text&#10;&#10;Description automatically generated">
            <a:extLst>
              <a:ext uri="{FF2B5EF4-FFF2-40B4-BE49-F238E27FC236}">
                <a16:creationId xmlns:a16="http://schemas.microsoft.com/office/drawing/2014/main" id="{0882B103-0526-4248-A04B-66FDD92915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640" y="801792"/>
            <a:ext cx="3687655" cy="52493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99E36D9-8C4D-4CA1-89BA-D0BF2FB972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4070" y="480060"/>
            <a:ext cx="5455325" cy="5897880"/>
          </a:xfrm>
          <a:prstGeom prst="rect">
            <a:avLst/>
          </a:prstGeom>
          <a:solidFill>
            <a:srgbClr val="FFFFFF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ack and white photo of people walking in a tunnel&#10;&#10;Description automatically generated">
            <a:extLst>
              <a:ext uri="{FF2B5EF4-FFF2-40B4-BE49-F238E27FC236}">
                <a16:creationId xmlns:a16="http://schemas.microsoft.com/office/drawing/2014/main" id="{CD642FDF-6D4D-9C45-8F52-5496BEF587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5711" y="801792"/>
            <a:ext cx="3897629" cy="524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854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0037E-96A2-FD40-A354-C29148DE0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The Badger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CE72A-637A-3542-9831-E7DFDF4D84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3782" y="685800"/>
            <a:ext cx="6386114" cy="56180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That song scent bright</a:t>
            </a:r>
          </a:p>
          <a:p>
            <a:pPr marL="0" indent="0">
              <a:buNone/>
            </a:pP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wasps made the brain again and again</a:t>
            </a:r>
          </a:p>
          <a:p>
            <a:pPr marL="0" indent="0">
              <a:buNone/>
            </a:pP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 compartmentalised buzz for a nose</a:t>
            </a:r>
          </a:p>
          <a:p>
            <a:pPr marL="0" indent="0">
              <a:buNone/>
            </a:pP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Badgered up the food chain</a:t>
            </a:r>
          </a:p>
          <a:p>
            <a:pPr marL="0" indent="0">
              <a:buNone/>
            </a:pP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And the Mycorrhizal audience’s</a:t>
            </a:r>
          </a:p>
          <a:p>
            <a:pPr marL="0" indent="0">
              <a:buNone/>
            </a:pP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Fungi humour spread</a:t>
            </a:r>
          </a:p>
          <a:p>
            <a:pPr marL="0" indent="0">
              <a:buNone/>
            </a:pP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Puffball spore fleshed</a:t>
            </a:r>
          </a:p>
          <a:p>
            <a:pPr marL="0" indent="0">
              <a:buNone/>
            </a:pP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Past moonlight flicked</a:t>
            </a:r>
          </a:p>
          <a:p>
            <a:pPr marL="0" indent="0">
              <a:buNone/>
            </a:pP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rain frown brain</a:t>
            </a:r>
          </a:p>
          <a:p>
            <a:pPr marL="0" indent="0">
              <a:buNone/>
            </a:pP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Back and forth left and right</a:t>
            </a:r>
          </a:p>
          <a:p>
            <a:pPr marL="0" indent="0">
              <a:buNone/>
            </a:pP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 Melee </a:t>
            </a:r>
            <a:r>
              <a:rPr lang="en-GB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Meles</a:t>
            </a: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olfactory Pele</a:t>
            </a:r>
          </a:p>
          <a:p>
            <a:pPr marL="0" indent="0">
              <a:buNone/>
            </a:pP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Under Oak blown leaves</a:t>
            </a:r>
          </a:p>
          <a:p>
            <a:pPr marL="0" indent="0">
              <a:buNone/>
            </a:pP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Zig zagged the Badger’s</a:t>
            </a:r>
          </a:p>
          <a:p>
            <a:pPr marL="0" indent="0">
              <a:buNone/>
            </a:pP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Song sent night.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62FD60-A850-864E-B1DC-4058F8D22ED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 descr="A large group of bees&#10;&#10;Description automatically generated">
            <a:extLst>
              <a:ext uri="{FF2B5EF4-FFF2-40B4-BE49-F238E27FC236}">
                <a16:creationId xmlns:a16="http://schemas.microsoft.com/office/drawing/2014/main" id="{63D23660-0638-9F43-B517-E73576CD2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640" y="2423160"/>
            <a:ext cx="3200400" cy="3735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3564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2168B3A-3AE7-4946-8AF6-76E3E5176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4C2224D-8669-4449-BA35-66D2DEF0EE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5325" cy="5897880"/>
          </a:xfrm>
          <a:prstGeom prst="rect">
            <a:avLst/>
          </a:prstGeom>
          <a:solidFill>
            <a:srgbClr val="FFFFFF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ook with text on it&#10;&#10;Description automatically generated">
            <a:extLst>
              <a:ext uri="{FF2B5EF4-FFF2-40B4-BE49-F238E27FC236}">
                <a16:creationId xmlns:a16="http://schemas.microsoft.com/office/drawing/2014/main" id="{728D3FB8-FBBB-E641-B32F-BCC9F91738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2801" y="1457958"/>
            <a:ext cx="5249332" cy="3936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99E36D9-8C4D-4CA1-89BA-D0BF2FB972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4070" y="480060"/>
            <a:ext cx="5455325" cy="5897880"/>
          </a:xfrm>
          <a:prstGeom prst="rect">
            <a:avLst/>
          </a:prstGeom>
          <a:solidFill>
            <a:srgbClr val="FFFFFF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ook on a shelf&#10;&#10;Description automatically generated">
            <a:extLst>
              <a:ext uri="{FF2B5EF4-FFF2-40B4-BE49-F238E27FC236}">
                <a16:creationId xmlns:a16="http://schemas.microsoft.com/office/drawing/2014/main" id="{DF350094-5686-3345-AB7B-28D5D36013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479" y="801792"/>
            <a:ext cx="4160093" cy="524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2815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D870B-B828-FA45-B3E1-CE3E31F2E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Hotel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160831-D71A-B341-A304-6635691B91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5344" y="249382"/>
            <a:ext cx="6344551" cy="649778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Years ago, I don’t know when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I thought of going there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There was a hotel full of men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Eating bacon </a:t>
            </a:r>
            <a:r>
              <a:rPr lang="en-US" dirty="0" err="1">
                <a:cs typeface="Calibri" panose="020F0502020204030204" pitchFamily="34" charset="0"/>
              </a:rPr>
              <a:t>butties</a:t>
            </a:r>
            <a:endParaRPr lang="en-US" dirty="0"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You know the place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Lashed by rain beyond reason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Curled up at the edges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A Botox, hair combed over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Oops a little accident summer season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Like being there in the first place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It had been something once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But wouldn’t be twice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And I thought it would be worth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The price of a </a:t>
            </a:r>
            <a:r>
              <a:rPr lang="en-US" dirty="0" err="1">
                <a:cs typeface="Calibri" panose="020F0502020204030204" pitchFamily="34" charset="0"/>
              </a:rPr>
              <a:t>buttie</a:t>
            </a:r>
            <a:r>
              <a:rPr lang="en-US" dirty="0">
                <a:cs typeface="Calibri" panose="020F0502020204030204" pitchFamily="34" charset="0"/>
              </a:rPr>
              <a:t> to taste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That atmosphere amidst marsh and fen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The curled up men shouting at the sea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Swirling round the interim of their cup and saucer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Mud in the wake of it’s mistake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And when I washed up on that shore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For real actually there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The hotel had gone to sea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Lost property waving at me.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6E6CED-2747-C543-82D6-9131E7F8EC3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 descr="A close-up of a book&#10;&#10;Description automatically generated">
            <a:extLst>
              <a:ext uri="{FF2B5EF4-FFF2-40B4-BE49-F238E27FC236}">
                <a16:creationId xmlns:a16="http://schemas.microsoft.com/office/drawing/2014/main" id="{9F3AB0B8-620A-C64F-8220-E8DFD7E55A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640" y="2655993"/>
            <a:ext cx="3615894" cy="282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0483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2168B3A-3AE7-4946-8AF6-76E3E5176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4C2224D-8669-4449-BA35-66D2DEF0EE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5325" cy="5897880"/>
          </a:xfrm>
          <a:prstGeom prst="rect">
            <a:avLst/>
          </a:prstGeom>
          <a:solidFill>
            <a:srgbClr val="FFFFFF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erson standing in a field&#10;&#10;Description automatically generated">
            <a:extLst>
              <a:ext uri="{FF2B5EF4-FFF2-40B4-BE49-F238E27FC236}">
                <a16:creationId xmlns:a16="http://schemas.microsoft.com/office/drawing/2014/main" id="{5F21E04B-8326-6A4C-966A-8893207207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2801" y="1457958"/>
            <a:ext cx="5249332" cy="3936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99E36D9-8C4D-4CA1-89BA-D0BF2FB972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4070" y="480060"/>
            <a:ext cx="5455325" cy="5897880"/>
          </a:xfrm>
          <a:prstGeom prst="rect">
            <a:avLst/>
          </a:prstGeom>
          <a:solidFill>
            <a:srgbClr val="FFFFFF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ainting of a landscape&#10;&#10;Description automatically generated">
            <a:extLst>
              <a:ext uri="{FF2B5EF4-FFF2-40B4-BE49-F238E27FC236}">
                <a16:creationId xmlns:a16="http://schemas.microsoft.com/office/drawing/2014/main" id="{C9E19134-B0EF-5249-98B0-7862E48D82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390" y="1167511"/>
            <a:ext cx="4806271" cy="4517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4246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1C3AB-205F-BB45-BC30-E42B35D46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 Carved Heart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C855D-BAE1-A84E-A5F6-B37041F4E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6908" y="685799"/>
            <a:ext cx="6302987" cy="578427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A poem within a poem, within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The Snail helicopter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That disrupted traffic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At the old man’s airbase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I spoke about looking and following lines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For some it’s the curriculum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For some it’s time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Walking on the ha-ha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Laughing in nettles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A walk within a walk, within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Birdsong scaffolding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Slowly revealed a carved heart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On a beech as visitors leave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Sign in sign out and breathe.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FA7B63-2912-4746-B814-7BD26A16AD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49640" y="2389432"/>
            <a:ext cx="3052747" cy="3276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Picture 5" descr="A painting of a tree&#10;&#10;Description automatically generated">
            <a:extLst>
              <a:ext uri="{FF2B5EF4-FFF2-40B4-BE49-F238E27FC236}">
                <a16:creationId xmlns:a16="http://schemas.microsoft.com/office/drawing/2014/main" id="{387D7E21-3AE5-E242-9ECC-EB25455B5D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640" y="2389432"/>
            <a:ext cx="2679700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6835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9">
            <a:extLst>
              <a:ext uri="{FF2B5EF4-FFF2-40B4-BE49-F238E27FC236}">
                <a16:creationId xmlns:a16="http://schemas.microsoft.com/office/drawing/2014/main" id="{A2168B3A-3AE7-4946-8AF6-76E3E5176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1">
            <a:extLst>
              <a:ext uri="{FF2B5EF4-FFF2-40B4-BE49-F238E27FC236}">
                <a16:creationId xmlns:a16="http://schemas.microsoft.com/office/drawing/2014/main" id="{64C2224D-8669-4449-BA35-66D2DEF0EE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5325" cy="5897880"/>
          </a:xfrm>
          <a:prstGeom prst="rect">
            <a:avLst/>
          </a:prstGeom>
          <a:solidFill>
            <a:srgbClr val="FFFFFF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ook cover with a collage of art&#10;&#10;Description automatically generated">
            <a:extLst>
              <a:ext uri="{FF2B5EF4-FFF2-40B4-BE49-F238E27FC236}">
                <a16:creationId xmlns:a16="http://schemas.microsoft.com/office/drawing/2014/main" id="{A2255349-DD13-3946-9210-72192AC29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516" y="801792"/>
            <a:ext cx="3713902" cy="5249332"/>
          </a:xfrm>
          <a:prstGeom prst="rect">
            <a:avLst/>
          </a:prstGeom>
        </p:spPr>
      </p:pic>
      <p:sp>
        <p:nvSpPr>
          <p:cNvPr id="20" name="Rectangle 13">
            <a:extLst>
              <a:ext uri="{FF2B5EF4-FFF2-40B4-BE49-F238E27FC236}">
                <a16:creationId xmlns:a16="http://schemas.microsoft.com/office/drawing/2014/main" id="{F99E36D9-8C4D-4CA1-89BA-D0BF2FB972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4070" y="480060"/>
            <a:ext cx="5455325" cy="5897880"/>
          </a:xfrm>
          <a:prstGeom prst="rect">
            <a:avLst/>
          </a:prstGeom>
          <a:solidFill>
            <a:srgbClr val="FFFFFF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standing in front of a computer&#10;&#10;Description automatically generated">
            <a:extLst>
              <a:ext uri="{FF2B5EF4-FFF2-40B4-BE49-F238E27FC236}">
                <a16:creationId xmlns:a16="http://schemas.microsoft.com/office/drawing/2014/main" id="{903C65CF-65A4-624B-B095-C91DAC1A22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390" y="1023322"/>
            <a:ext cx="4806271" cy="480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8053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0F989-5AD7-5442-9DB5-54EB8904E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The 8</a:t>
            </a:r>
            <a:r>
              <a:rPr lang="en-US" sz="4000" baseline="30000" dirty="0"/>
              <a:t>th</a:t>
            </a:r>
            <a:r>
              <a:rPr lang="en-US" sz="4000" dirty="0"/>
              <a:t> January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41E14D-132A-F74A-9980-CAA4FD1E6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3054" y="304800"/>
            <a:ext cx="6316841" cy="635923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I was asked directions for Paddock Wood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The man said the map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Might as well be Chinese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Chicken and okra on Primrose Hill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My Son’s 24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The tallest person I know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Atop a high point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Systems and structures </a:t>
            </a:r>
          </a:p>
          <a:p>
            <a:pPr marL="0" indent="0">
              <a:buNone/>
            </a:pPr>
            <a:r>
              <a:rPr lang="en-US" dirty="0" err="1">
                <a:cs typeface="Calibri" panose="020F0502020204030204" pitchFamily="34" charset="0"/>
              </a:rPr>
              <a:t>Hoving</a:t>
            </a:r>
            <a:r>
              <a:rPr lang="en-US" dirty="0">
                <a:cs typeface="Calibri" panose="020F0502020204030204" pitchFamily="34" charset="0"/>
              </a:rPr>
              <a:t> things in place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Despite leaving my hat on the train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And now I stare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At St. </a:t>
            </a:r>
            <a:r>
              <a:rPr lang="en-US" dirty="0" err="1">
                <a:cs typeface="Calibri" panose="020F0502020204030204" pitchFamily="34" charset="0"/>
              </a:rPr>
              <a:t>Pauls</a:t>
            </a:r>
            <a:r>
              <a:rPr lang="en-US" dirty="0">
                <a:cs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An horizon of cranes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Lifting the River away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To mop our brows history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The old American pushed the button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To wish the 21st Century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Snow came but wouldn’t stay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And we planned to meet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Again, when the river comes back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Humming cracks 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To the blue of you.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F842BA-E53D-F74D-AE51-865399B4036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 descr="A person sitting on a train&#10;&#10;Description automatically generated">
            <a:extLst>
              <a:ext uri="{FF2B5EF4-FFF2-40B4-BE49-F238E27FC236}">
                <a16:creationId xmlns:a16="http://schemas.microsoft.com/office/drawing/2014/main" id="{66F6A70F-308A-0942-A2D4-94B3462FA7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571" y="2423160"/>
            <a:ext cx="2677993" cy="357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621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2168B3A-3AE7-4946-8AF6-76E3E5176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4C2224D-8669-4449-BA35-66D2DEF0EE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5325" cy="5897880"/>
          </a:xfrm>
          <a:prstGeom prst="rect">
            <a:avLst/>
          </a:prstGeom>
          <a:solidFill>
            <a:srgbClr val="FFFFFF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ece of paper with writing on it&#10;&#10;Description automatically generated">
            <a:extLst>
              <a:ext uri="{FF2B5EF4-FFF2-40B4-BE49-F238E27FC236}">
                <a16:creationId xmlns:a16="http://schemas.microsoft.com/office/drawing/2014/main" id="{1B8DF0A0-D8DA-EA44-8FDA-F9240B2E1B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2801" y="1457958"/>
            <a:ext cx="5249332" cy="3936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99E36D9-8C4D-4CA1-89BA-D0BF2FB972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4070" y="480060"/>
            <a:ext cx="5455325" cy="5897880"/>
          </a:xfrm>
          <a:prstGeom prst="rect">
            <a:avLst/>
          </a:prstGeom>
          <a:solidFill>
            <a:srgbClr val="FFFFFF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-up of a book&#10;&#10;Description automatically generated">
            <a:extLst>
              <a:ext uri="{FF2B5EF4-FFF2-40B4-BE49-F238E27FC236}">
                <a16:creationId xmlns:a16="http://schemas.microsoft.com/office/drawing/2014/main" id="{AEFE8B15-69E2-FD4B-AC61-99E116E4C2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390" y="1479918"/>
            <a:ext cx="4806271" cy="389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719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D3A10-9A2D-3F46-B31B-E6B47F815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Birmingham 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B21A4-8B58-7D41-A535-F95976CA6B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3781" y="685800"/>
            <a:ext cx="6525491" cy="575656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Birmingham and </a:t>
            </a:r>
            <a:r>
              <a:rPr lang="en-US" dirty="0" err="1">
                <a:cs typeface="Calibri" panose="020F0502020204030204" pitchFamily="34" charset="0"/>
              </a:rPr>
              <a:t>Fazeley</a:t>
            </a:r>
            <a:endParaRPr lang="en-US" dirty="0"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Lazed canal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Systolic licked the ebb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And flow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Of all the people who go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Past the tombs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That almost disappear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In St Paul’s Square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Where a man smiled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From ear to Chinese New Year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Because the rain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Was nowhere near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The hoard in Staffordshire</a:t>
            </a:r>
          </a:p>
          <a:p>
            <a:pPr marL="0" indent="0">
              <a:buNone/>
            </a:pPr>
            <a:r>
              <a:rPr lang="en-US" dirty="0">
                <a:cs typeface="Calibri" panose="020F0502020204030204" pitchFamily="34" charset="0"/>
              </a:rPr>
              <a:t>Or the board in bed.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07429E-8C72-B247-A376-75F153E9DC3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 descr="A person walking in front of a building&#10;&#10;Description automatically generated">
            <a:extLst>
              <a:ext uri="{FF2B5EF4-FFF2-40B4-BE49-F238E27FC236}">
                <a16:creationId xmlns:a16="http://schemas.microsoft.com/office/drawing/2014/main" id="{764DB0D3-3DBB-F14E-A45C-DCB1D6A31D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2423161"/>
            <a:ext cx="2878667" cy="3749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3510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2168B3A-3AE7-4946-8AF6-76E3E5176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4C2224D-8669-4449-BA35-66D2DEF0EE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5325" cy="5897880"/>
          </a:xfrm>
          <a:prstGeom prst="rect">
            <a:avLst/>
          </a:prstGeom>
          <a:solidFill>
            <a:srgbClr val="FFFFFF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standing next to a statue of a bull&#10;&#10;Description automatically generated">
            <a:extLst>
              <a:ext uri="{FF2B5EF4-FFF2-40B4-BE49-F238E27FC236}">
                <a16:creationId xmlns:a16="http://schemas.microsoft.com/office/drawing/2014/main" id="{8892A46A-B16C-D34E-805F-BF62DD926F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968" y="801792"/>
            <a:ext cx="3936999" cy="52493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99E36D9-8C4D-4CA1-89BA-D0BF2FB972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4070" y="480060"/>
            <a:ext cx="5455325" cy="5897880"/>
          </a:xfrm>
          <a:prstGeom prst="rect">
            <a:avLst/>
          </a:prstGeom>
          <a:solidFill>
            <a:srgbClr val="FFFFFF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age of a book with writing on it&#10;&#10;Description automatically generated">
            <a:extLst>
              <a:ext uri="{FF2B5EF4-FFF2-40B4-BE49-F238E27FC236}">
                <a16:creationId xmlns:a16="http://schemas.microsoft.com/office/drawing/2014/main" id="{6854CAFA-3D81-4A4E-9294-8AD436A00D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390" y="1179526"/>
            <a:ext cx="4806271" cy="4493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8910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16DBFAD4-B5FC-442B-A283-381B01B1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B649DC7-8769-4383-A6F2-8F366BA7A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C67FD53-2686-4E0E-BA49-976F78F9A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A0E4E09-FC02-4ADC-951A-3FFA90B6F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6BEFD6-B4E1-EA47-AC31-CFBB686E9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24" y="685800"/>
            <a:ext cx="4920019" cy="202155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>
                <a:solidFill>
                  <a:schemeClr val="tx1"/>
                </a:solidFill>
              </a:rPr>
              <a:t>Thank you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453FF84-60C1-4EA8-B49B-1B8C2D0C5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"/>
            <a:ext cx="5859484" cy="6857997"/>
          </a:xfrm>
          <a:custGeom>
            <a:avLst/>
            <a:gdLst>
              <a:gd name="connsiteX0" fmla="*/ 3198825 w 5859484"/>
              <a:gd name="connsiteY0" fmla="*/ 0 h 6857997"/>
              <a:gd name="connsiteX1" fmla="*/ 3962351 w 5859484"/>
              <a:gd name="connsiteY1" fmla="*/ 0 h 6857997"/>
              <a:gd name="connsiteX2" fmla="*/ 4129776 w 5859484"/>
              <a:gd name="connsiteY2" fmla="*/ 128761 h 6857997"/>
              <a:gd name="connsiteX3" fmla="*/ 5859484 w 5859484"/>
              <a:gd name="connsiteY3" fmla="*/ 3718209 h 6857997"/>
              <a:gd name="connsiteX4" fmla="*/ 4624700 w 5859484"/>
              <a:gd name="connsiteY4" fmla="*/ 6845880 h 6857997"/>
              <a:gd name="connsiteX5" fmla="*/ 4612896 w 5859484"/>
              <a:gd name="connsiteY5" fmla="*/ 6857997 h 6857997"/>
              <a:gd name="connsiteX6" fmla="*/ 4017658 w 5859484"/>
              <a:gd name="connsiteY6" fmla="*/ 6857997 h 6857997"/>
              <a:gd name="connsiteX7" fmla="*/ 4173230 w 5859484"/>
              <a:gd name="connsiteY7" fmla="*/ 6719623 h 6857997"/>
              <a:gd name="connsiteX8" fmla="*/ 5443583 w 5859484"/>
              <a:gd name="connsiteY8" fmla="*/ 3718209 h 6857997"/>
              <a:gd name="connsiteX9" fmla="*/ 3355352 w 5859484"/>
              <a:gd name="connsiteY9" fmla="*/ 88079 h 6857997"/>
              <a:gd name="connsiteX10" fmla="*/ 0 w 5859484"/>
              <a:gd name="connsiteY10" fmla="*/ 0 h 6857997"/>
              <a:gd name="connsiteX11" fmla="*/ 2941255 w 5859484"/>
              <a:gd name="connsiteY11" fmla="*/ 0 h 6857997"/>
              <a:gd name="connsiteX12" fmla="*/ 3117080 w 5859484"/>
              <a:gd name="connsiteY12" fmla="*/ 88129 h 6857997"/>
              <a:gd name="connsiteX13" fmla="*/ 5324754 w 5859484"/>
              <a:gd name="connsiteY13" fmla="*/ 3718209 h 6857997"/>
              <a:gd name="connsiteX14" fmla="*/ 4089206 w 5859484"/>
              <a:gd name="connsiteY14" fmla="*/ 6637392 h 6857997"/>
              <a:gd name="connsiteX15" fmla="*/ 3841183 w 5859484"/>
              <a:gd name="connsiteY15" fmla="*/ 6857997 h 6857997"/>
              <a:gd name="connsiteX16" fmla="*/ 0 w 5859484"/>
              <a:gd name="connsiteY16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59484" h="6857997">
                <a:moveTo>
                  <a:pt x="3198825" y="0"/>
                </a:moveTo>
                <a:lnTo>
                  <a:pt x="3962351" y="0"/>
                </a:lnTo>
                <a:lnTo>
                  <a:pt x="4129776" y="128761"/>
                </a:lnTo>
                <a:cubicBezTo>
                  <a:pt x="5186152" y="981944"/>
                  <a:pt x="5859484" y="2273123"/>
                  <a:pt x="5859484" y="3718209"/>
                </a:cubicBezTo>
                <a:cubicBezTo>
                  <a:pt x="5859484" y="4922447"/>
                  <a:pt x="5391893" y="6019805"/>
                  <a:pt x="4624700" y="6845880"/>
                </a:cubicBezTo>
                <a:lnTo>
                  <a:pt x="4612896" y="6857997"/>
                </a:lnTo>
                <a:lnTo>
                  <a:pt x="4017658" y="6857997"/>
                </a:lnTo>
                <a:lnTo>
                  <a:pt x="4173230" y="6719623"/>
                </a:lnTo>
                <a:cubicBezTo>
                  <a:pt x="4958119" y="5951494"/>
                  <a:pt x="5443583" y="4890334"/>
                  <a:pt x="5443583" y="3718209"/>
                </a:cubicBezTo>
                <a:cubicBezTo>
                  <a:pt x="5443583" y="2179795"/>
                  <a:pt x="4607295" y="832535"/>
                  <a:pt x="3355352" y="88079"/>
                </a:cubicBezTo>
                <a:close/>
                <a:moveTo>
                  <a:pt x="0" y="0"/>
                </a:moveTo>
                <a:lnTo>
                  <a:pt x="2941255" y="0"/>
                </a:lnTo>
                <a:lnTo>
                  <a:pt x="3117080" y="88129"/>
                </a:lnTo>
                <a:cubicBezTo>
                  <a:pt x="4432070" y="787221"/>
                  <a:pt x="5324754" y="2150692"/>
                  <a:pt x="5324754" y="3718209"/>
                </a:cubicBezTo>
                <a:cubicBezTo>
                  <a:pt x="5324754" y="4858221"/>
                  <a:pt x="4852591" y="5890308"/>
                  <a:pt x="4089206" y="6637392"/>
                </a:cubicBezTo>
                <a:lnTo>
                  <a:pt x="3841183" y="6857997"/>
                </a:lnTo>
                <a:lnTo>
                  <a:pt x="0" y="685799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Placeholder 5" descr="A book cover with black and white lines&#10;&#10;Description automatically generated">
            <a:extLst>
              <a:ext uri="{FF2B5EF4-FFF2-40B4-BE49-F238E27FC236}">
                <a16:creationId xmlns:a16="http://schemas.microsoft.com/office/drawing/2014/main" id="{60D00CE4-FBC3-5A4B-831B-12A4E72EF92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0" r="1" b="1"/>
          <a:stretch>
            <a:fillRect/>
          </a:stretch>
        </p:blipFill>
        <p:spPr>
          <a:xfrm>
            <a:off x="1" y="2"/>
            <a:ext cx="6095695" cy="6857997"/>
          </a:xfrm>
          <a:custGeom>
            <a:avLst/>
            <a:gdLst/>
            <a:ahLst/>
            <a:cxnLst/>
            <a:rect l="l" t="t" r="r" b="b"/>
            <a:pathLst>
              <a:path w="6095695" h="6857997">
                <a:moveTo>
                  <a:pt x="3435036" y="0"/>
                </a:moveTo>
                <a:lnTo>
                  <a:pt x="4198562" y="0"/>
                </a:lnTo>
                <a:lnTo>
                  <a:pt x="4365987" y="128761"/>
                </a:lnTo>
                <a:cubicBezTo>
                  <a:pt x="5422363" y="981944"/>
                  <a:pt x="6095695" y="2273123"/>
                  <a:pt x="6095695" y="3718209"/>
                </a:cubicBezTo>
                <a:cubicBezTo>
                  <a:pt x="6095695" y="4922447"/>
                  <a:pt x="5628104" y="6019805"/>
                  <a:pt x="4860911" y="6845880"/>
                </a:cubicBezTo>
                <a:lnTo>
                  <a:pt x="4849107" y="6857997"/>
                </a:lnTo>
                <a:lnTo>
                  <a:pt x="4253869" y="6857997"/>
                </a:lnTo>
                <a:lnTo>
                  <a:pt x="4409441" y="6719623"/>
                </a:lnTo>
                <a:cubicBezTo>
                  <a:pt x="5194330" y="5951494"/>
                  <a:pt x="5679794" y="4890334"/>
                  <a:pt x="5679794" y="3718209"/>
                </a:cubicBezTo>
                <a:cubicBezTo>
                  <a:pt x="5679794" y="2179795"/>
                  <a:pt x="4843506" y="832535"/>
                  <a:pt x="3591563" y="88079"/>
                </a:cubicBezTo>
                <a:close/>
                <a:moveTo>
                  <a:pt x="0" y="0"/>
                </a:moveTo>
                <a:lnTo>
                  <a:pt x="3177466" y="0"/>
                </a:lnTo>
                <a:lnTo>
                  <a:pt x="3353291" y="88129"/>
                </a:lnTo>
                <a:cubicBezTo>
                  <a:pt x="4668281" y="787221"/>
                  <a:pt x="5560965" y="2150692"/>
                  <a:pt x="5560965" y="3718209"/>
                </a:cubicBezTo>
                <a:cubicBezTo>
                  <a:pt x="5560965" y="4858221"/>
                  <a:pt x="5088802" y="5890308"/>
                  <a:pt x="4325417" y="6637392"/>
                </a:cubicBezTo>
                <a:lnTo>
                  <a:pt x="4077394" y="6857997"/>
                </a:lnTo>
                <a:lnTo>
                  <a:pt x="0" y="6857997"/>
                </a:lnTo>
                <a:close/>
              </a:path>
            </a:pathLst>
          </a:cu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BE78C5-169B-344E-B6D0-823B4725B2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24" y="2927444"/>
            <a:ext cx="4920019" cy="3244755"/>
          </a:xfr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200" dirty="0" err="1">
                <a:solidFill>
                  <a:schemeClr val="tx1"/>
                </a:solidFill>
              </a:rPr>
              <a:t>www.stephenkirin.com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3656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162</TotalTime>
  <Words>942</Words>
  <Application>Microsoft Macintosh PowerPoint</Application>
  <PresentationFormat>Widescreen</PresentationFormat>
  <Paragraphs>200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Calibri</vt:lpstr>
      <vt:lpstr>Rockwell</vt:lpstr>
      <vt:lpstr>Rockwell Condensed</vt:lpstr>
      <vt:lpstr>Rockwell Extra Bold</vt:lpstr>
      <vt:lpstr>Wingdings</vt:lpstr>
      <vt:lpstr>Wood Type</vt:lpstr>
      <vt:lpstr> Stephen Kirin   Poetry and  Mark Making </vt:lpstr>
      <vt:lpstr>Eunice</vt:lpstr>
      <vt:lpstr>PowerPoint Presentation</vt:lpstr>
      <vt:lpstr>Willow</vt:lpstr>
      <vt:lpstr>PowerPoint Presentation</vt:lpstr>
      <vt:lpstr>Feathers</vt:lpstr>
      <vt:lpstr>PowerPoint Presentation</vt:lpstr>
      <vt:lpstr>Silence</vt:lpstr>
      <vt:lpstr>PowerPoint Presentation</vt:lpstr>
      <vt:lpstr>Cairo Memory</vt:lpstr>
      <vt:lpstr>PowerPoint Presentation</vt:lpstr>
      <vt:lpstr>The Badger</vt:lpstr>
      <vt:lpstr>PowerPoint Presentation</vt:lpstr>
      <vt:lpstr>The Hotel</vt:lpstr>
      <vt:lpstr>PowerPoint Presentation</vt:lpstr>
      <vt:lpstr>A Carved Heart</vt:lpstr>
      <vt:lpstr>PowerPoint Presentation</vt:lpstr>
      <vt:lpstr>The 8th January</vt:lpstr>
      <vt:lpstr>PowerPoint Presentation</vt:lpstr>
      <vt:lpstr>Birmingham day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Stephen Kirin  Poetry and Mark Making </dc:title>
  <dc:creator>Lorna Holdcroft</dc:creator>
  <cp:lastModifiedBy>Lorna Holdcroft</cp:lastModifiedBy>
  <cp:revision>25</cp:revision>
  <dcterms:created xsi:type="dcterms:W3CDTF">2026-06-21T08:34:44Z</dcterms:created>
  <dcterms:modified xsi:type="dcterms:W3CDTF">2026-06-21T11:17:01Z</dcterms:modified>
</cp:coreProperties>
</file>