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5" r:id="rId9"/>
    <p:sldId id="266" r:id="rId10"/>
    <p:sldId id="267" r:id="rId11"/>
    <p:sldId id="274" r:id="rId12"/>
    <p:sldId id="273" r:id="rId13"/>
    <p:sldId id="270" r:id="rId14"/>
    <p:sldId id="271" r:id="rId15"/>
    <p:sldId id="272" r:id="rId16"/>
    <p:sldId id="275" r:id="rId17"/>
    <p:sldId id="276" r:id="rId18"/>
    <p:sldId id="277" r:id="rId19"/>
    <p:sldId id="281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47"/>
    <p:restoredTop sz="94658"/>
  </p:normalViewPr>
  <p:slideViewPr>
    <p:cSldViewPr snapToGrid="0" snapToObjects="1">
      <p:cViewPr varScale="1">
        <p:scale>
          <a:sx n="70" d="100"/>
          <a:sy n="70" d="100"/>
        </p:scale>
        <p:origin x="18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8149D-FE01-A94C-9BFC-BB9BA75E1F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Thinking – Walking –Writing – Talking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82739-53DB-5A45-83E9-7E3E6A2AA3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 talk by </a:t>
            </a:r>
            <a:r>
              <a:rPr lang="en-US" sz="5400" dirty="0"/>
              <a:t>Stephen Kirin</a:t>
            </a:r>
          </a:p>
        </p:txBody>
      </p:sp>
    </p:spTree>
    <p:extLst>
      <p:ext uri="{BB962C8B-B14F-4D97-AF65-F5344CB8AC3E}">
        <p14:creationId xmlns:p14="http://schemas.microsoft.com/office/powerpoint/2010/main" val="1285015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A782B-10FE-6448-8B86-E21C0E48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WE ARE ALL POETS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50F13-607E-F842-8912-02E105366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2800" dirty="0"/>
              <a:t>We will be looking at what inspired me to write poetry and opening this up for you.</a:t>
            </a:r>
          </a:p>
          <a:p>
            <a:pPr algn="ctr"/>
            <a:r>
              <a:rPr lang="en-US" sz="2800" dirty="0"/>
              <a:t>Why poetry is relevant.</a:t>
            </a:r>
          </a:p>
          <a:p>
            <a:pPr algn="ctr"/>
            <a:r>
              <a:rPr lang="en-US" sz="2800" dirty="0"/>
              <a:t>Today’s session will generate a new collaborative poem, which will be shared with you all in the near future. </a:t>
            </a:r>
          </a:p>
          <a:p>
            <a:pPr algn="ctr"/>
            <a:r>
              <a:rPr lang="en-US" sz="2800" dirty="0"/>
              <a:t>Some of the content is in the boxes you have all so generously contributed to!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843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41E2-513A-6640-8C0D-49DA83A7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CE7E-8CA5-6143-BAE2-1F197ACD1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600" dirty="0"/>
              <a:t>Where my inspiration began as a teenager</a:t>
            </a:r>
          </a:p>
          <a:p>
            <a:pPr algn="ctr"/>
            <a:r>
              <a:rPr lang="en-US" sz="4400" dirty="0"/>
              <a:t>MUSIC! ART! LIFE!</a:t>
            </a:r>
          </a:p>
          <a:p>
            <a:pPr algn="ctr"/>
            <a:r>
              <a:rPr lang="en-US" sz="4400" dirty="0"/>
              <a:t>FASTER! FASTER! FASTER!</a:t>
            </a:r>
          </a:p>
          <a:p>
            <a:pPr algn="ctr"/>
            <a:r>
              <a:rPr lang="en-US" sz="3600" dirty="0"/>
              <a:t>The earthquake moment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187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ainting of a person with a face on her face&#10;&#10;Description automatically generated">
            <a:extLst>
              <a:ext uri="{FF2B5EF4-FFF2-40B4-BE49-F238E27FC236}">
                <a16:creationId xmlns:a16="http://schemas.microsoft.com/office/drawing/2014/main" id="{2CC69B42-D465-6B4B-85F4-8C6F2D9AC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0114" y="275183"/>
            <a:ext cx="4778509" cy="630763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3998-70EE-5142-BF3B-B66010D7B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5000" dirty="0"/>
              <a:t>Just one lived experience.</a:t>
            </a:r>
          </a:p>
        </p:txBody>
      </p:sp>
    </p:spTree>
    <p:extLst>
      <p:ext uri="{BB962C8B-B14F-4D97-AF65-F5344CB8AC3E}">
        <p14:creationId xmlns:p14="http://schemas.microsoft.com/office/powerpoint/2010/main" val="123371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9C6A-EC6A-AF4D-A2D1-A8B00DBB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THE SCREAM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91FAE-90C3-7C4F-823F-4F5757B0A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“An infinite scream passing through nature”, Edvard Munch (1863 – 1944)</a:t>
            </a:r>
          </a:p>
          <a:p>
            <a:r>
              <a:rPr lang="en-US" sz="2800" dirty="0"/>
              <a:t>Munch was reported at the time to have said that he heard the scream.</a:t>
            </a:r>
          </a:p>
          <a:p>
            <a:r>
              <a:rPr lang="en-US" sz="2800" dirty="0"/>
              <a:t>I can trace this as the first time that I realized there was more to Art than met the eye.</a:t>
            </a:r>
          </a:p>
        </p:txBody>
      </p:sp>
    </p:spTree>
    <p:extLst>
      <p:ext uri="{BB962C8B-B14F-4D97-AF65-F5344CB8AC3E}">
        <p14:creationId xmlns:p14="http://schemas.microsoft.com/office/powerpoint/2010/main" val="1832408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3998-70EE-5142-BF3B-B66010D7B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4192589" cy="2438404"/>
          </a:xfrm>
        </p:spPr>
        <p:txBody>
          <a:bodyPr>
            <a:normAutofit/>
          </a:bodyPr>
          <a:lstStyle/>
          <a:p>
            <a:r>
              <a:rPr lang="en-US" sz="4000" dirty="0"/>
              <a:t>…virtually the opposite painting to ‘The Scream’?</a:t>
            </a:r>
          </a:p>
        </p:txBody>
      </p:sp>
      <p:pic>
        <p:nvPicPr>
          <p:cNvPr id="7" name="Content Placeholder 6" descr="A painting of a naked person&#10;&#10;Description automatically generated">
            <a:extLst>
              <a:ext uri="{FF2B5EF4-FFF2-40B4-BE49-F238E27FC236}">
                <a16:creationId xmlns:a16="http://schemas.microsoft.com/office/drawing/2014/main" id="{F3BA11EE-F9EC-7148-BB93-765B43610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9026" y="346235"/>
            <a:ext cx="4550205" cy="6165529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7FE1C5-6B2B-7945-91AE-DB17EAEADD2F}"/>
              </a:ext>
            </a:extLst>
          </p:cNvPr>
          <p:cNvSpPr txBox="1"/>
          <p:nvPr/>
        </p:nvSpPr>
        <p:spPr>
          <a:xfrm>
            <a:off x="1031728" y="812797"/>
            <a:ext cx="4681247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William Blake </a:t>
            </a:r>
          </a:p>
          <a:p>
            <a:pPr algn="ctr"/>
            <a:r>
              <a:rPr lang="en-US" sz="2400" dirty="0"/>
              <a:t>1757 – 1827</a:t>
            </a:r>
          </a:p>
          <a:p>
            <a:pPr algn="ctr"/>
            <a:r>
              <a:rPr lang="en-US" sz="3200" dirty="0"/>
              <a:t>‘Glad Day’</a:t>
            </a:r>
          </a:p>
        </p:txBody>
      </p:sp>
    </p:spTree>
    <p:extLst>
      <p:ext uri="{BB962C8B-B14F-4D97-AF65-F5344CB8AC3E}">
        <p14:creationId xmlns:p14="http://schemas.microsoft.com/office/powerpoint/2010/main" val="382630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3998-70EE-5142-BF3B-B66010D7B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0" y="2892519"/>
            <a:ext cx="4192589" cy="2870972"/>
          </a:xfrm>
        </p:spPr>
        <p:txBody>
          <a:bodyPr>
            <a:noAutofit/>
          </a:bodyPr>
          <a:lstStyle/>
          <a:p>
            <a:r>
              <a:rPr lang="en-US" sz="2800" dirty="0"/>
              <a:t>“We are physical and spiritual beings simultaneously and can inhabit both worlds”</a:t>
            </a:r>
          </a:p>
          <a:p>
            <a:r>
              <a:rPr lang="en-US" sz="2800" dirty="0"/>
              <a:t>Both Munch and Blake were inspired by Swedenborg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FE1C5-6B2B-7945-91AE-DB17EAEADD2F}"/>
              </a:ext>
            </a:extLst>
          </p:cNvPr>
          <p:cNvSpPr txBox="1"/>
          <p:nvPr/>
        </p:nvSpPr>
        <p:spPr>
          <a:xfrm>
            <a:off x="96571" y="1388531"/>
            <a:ext cx="6587066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000" b="0" i="0" dirty="0">
                <a:effectLst/>
                <a:latin typeface="+mj-lt"/>
              </a:rPr>
              <a:t>Emanuel Swedenborg</a:t>
            </a:r>
          </a:p>
          <a:p>
            <a:pPr algn="ctr"/>
            <a:r>
              <a:rPr lang="en-GB" sz="3200" b="0" i="0" dirty="0">
                <a:solidFill>
                  <a:srgbClr val="202122"/>
                </a:solidFill>
                <a:effectLst/>
                <a:latin typeface="+mj-lt"/>
              </a:rPr>
              <a:t>1688 – 1772</a:t>
            </a:r>
            <a:endParaRPr lang="en-US" sz="3200" dirty="0">
              <a:latin typeface="+mj-lt"/>
            </a:endParaRPr>
          </a:p>
        </p:txBody>
      </p:sp>
      <p:pic>
        <p:nvPicPr>
          <p:cNvPr id="6" name="Content Placeholder 5" descr="A portrait of a person holding a book&#10;&#10;Description automatically generated">
            <a:extLst>
              <a:ext uri="{FF2B5EF4-FFF2-40B4-BE49-F238E27FC236}">
                <a16:creationId xmlns:a16="http://schemas.microsoft.com/office/drawing/2014/main" id="{6FB42297-BB03-2342-8013-E3FEEFF89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4768" y="265754"/>
            <a:ext cx="4829790" cy="6273069"/>
          </a:xfrm>
        </p:spPr>
      </p:pic>
    </p:spTree>
    <p:extLst>
      <p:ext uri="{BB962C8B-B14F-4D97-AF65-F5344CB8AC3E}">
        <p14:creationId xmlns:p14="http://schemas.microsoft.com/office/powerpoint/2010/main" val="457668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C5388-A678-544F-8F77-ED0E1077F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Why is this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106FB-FA9C-884E-93BC-33C21BE42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/>
              <a:t>How I was inspired, as a young person, by discovering key artists</a:t>
            </a:r>
          </a:p>
          <a:p>
            <a:r>
              <a:rPr lang="en-US" sz="3600" dirty="0"/>
              <a:t>I was curious enough to keep looking and started to devour everything I could about artists and writers, who were looking at where they were placed in the world and their relationship with it. The timeline runs backwards and forwards.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4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6D5F900-6BB0-C848-8999-D48F73F3D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541867"/>
            <a:ext cx="9601196" cy="1176098"/>
          </a:xfrm>
        </p:spPr>
        <p:txBody>
          <a:bodyPr>
            <a:normAutofit/>
          </a:bodyPr>
          <a:lstStyle/>
          <a:p>
            <a:r>
              <a:rPr lang="en-US" dirty="0"/>
              <a:t>Duality, black and white, light and shade</a:t>
            </a:r>
          </a:p>
        </p:txBody>
      </p:sp>
      <p:pic>
        <p:nvPicPr>
          <p:cNvPr id="7" name="Content Placeholder 6" descr="A close-up of a person's face&#10;&#10;Description automatically generated">
            <a:extLst>
              <a:ext uri="{FF2B5EF4-FFF2-40B4-BE49-F238E27FC236}">
                <a16:creationId xmlns:a16="http://schemas.microsoft.com/office/drawing/2014/main" id="{835B7A8D-CFD7-DD4B-87F5-1A26D2F537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0149" y="1516880"/>
            <a:ext cx="3321710" cy="4567352"/>
          </a:xfrm>
        </p:spPr>
      </p:pic>
      <p:pic>
        <p:nvPicPr>
          <p:cNvPr id="12" name="Content Placeholder 11" descr="A painting of a child in a room with a person in a mask&#10;&#10;Description automatically generated">
            <a:extLst>
              <a:ext uri="{FF2B5EF4-FFF2-40B4-BE49-F238E27FC236}">
                <a16:creationId xmlns:a16="http://schemas.microsoft.com/office/drawing/2014/main" id="{DCEB6541-6C7A-CF4C-B016-BB26A9CFE0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50272" y="1516880"/>
            <a:ext cx="3245999" cy="456735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7FE1C5-6B2B-7945-91AE-DB17EAEADD2F}"/>
              </a:ext>
            </a:extLst>
          </p:cNvPr>
          <p:cNvSpPr txBox="1"/>
          <p:nvPr/>
        </p:nvSpPr>
        <p:spPr>
          <a:xfrm>
            <a:off x="1700149" y="4452188"/>
            <a:ext cx="317201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i="0" dirty="0">
                <a:solidFill>
                  <a:schemeClr val="bg1"/>
                </a:solidFill>
                <a:effectLst/>
                <a:latin typeface="+mj-lt"/>
              </a:rPr>
              <a:t>Richard </a:t>
            </a:r>
            <a:r>
              <a:rPr lang="en-GB" sz="3200" i="0" dirty="0" err="1">
                <a:solidFill>
                  <a:schemeClr val="bg1"/>
                </a:solidFill>
                <a:effectLst/>
                <a:latin typeface="+mj-lt"/>
              </a:rPr>
              <a:t>Gerstl</a:t>
            </a:r>
            <a:r>
              <a:rPr lang="en-GB" sz="3200" i="0" dirty="0">
                <a:solidFill>
                  <a:schemeClr val="bg1"/>
                </a:solidFill>
                <a:effectLst/>
                <a:latin typeface="+mj-lt"/>
              </a:rPr>
              <a:t> </a:t>
            </a:r>
          </a:p>
          <a:p>
            <a:pPr algn="ctr"/>
            <a:r>
              <a:rPr lang="en-GB" b="0" i="0" dirty="0">
                <a:solidFill>
                  <a:schemeClr val="bg1"/>
                </a:solidFill>
                <a:effectLst/>
                <a:latin typeface="+mj-lt"/>
              </a:rPr>
              <a:t>1883 – 1908 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+mj-lt"/>
              </a:rPr>
              <a:t>Self Portrait, 1908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66DCF4-A5CA-E74B-A9AB-0527B9A8AD1A}"/>
              </a:ext>
            </a:extLst>
          </p:cNvPr>
          <p:cNvSpPr txBox="1"/>
          <p:nvPr/>
        </p:nvSpPr>
        <p:spPr>
          <a:xfrm>
            <a:off x="6705601" y="4237573"/>
            <a:ext cx="36160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Dorothea Tanning </a:t>
            </a:r>
            <a:r>
              <a:rPr lang="en-US" dirty="0">
                <a:solidFill>
                  <a:schemeClr val="bg1"/>
                </a:solidFill>
              </a:rPr>
              <a:t>1910 – 2012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’Family Portrait’, 1954</a:t>
            </a:r>
          </a:p>
        </p:txBody>
      </p:sp>
    </p:spTree>
    <p:extLst>
      <p:ext uri="{BB962C8B-B14F-4D97-AF65-F5344CB8AC3E}">
        <p14:creationId xmlns:p14="http://schemas.microsoft.com/office/powerpoint/2010/main" val="679946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41E2-513A-6640-8C0D-49DA83A7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WALKING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CE7E-8CA5-6143-BAE2-1F197ACD1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dirty="0"/>
              <a:t>You can physically walk and discover things, but you can also walk a line through history.</a:t>
            </a:r>
          </a:p>
          <a:p>
            <a:pPr marL="0" indent="0" algn="ctr">
              <a:buNone/>
            </a:pPr>
            <a:r>
              <a:rPr lang="en-US" sz="3200" dirty="0"/>
              <a:t>I had become aware that if I was creative, I was part of something bigger.</a:t>
            </a:r>
          </a:p>
          <a:p>
            <a:pPr marL="0" indent="0" algn="ctr">
              <a:buNone/>
            </a:pPr>
            <a:r>
              <a:rPr lang="en-US" sz="3200" dirty="0"/>
              <a:t>I had my own place on the line through art history, whether I wrote, painted or sculpted and I too could be inspired by Munch, Blake and Swedenborg.</a:t>
            </a:r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94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hands on a wall&#10;&#10;Description automatically generated">
            <a:extLst>
              <a:ext uri="{FF2B5EF4-FFF2-40B4-BE49-F238E27FC236}">
                <a16:creationId xmlns:a16="http://schemas.microsoft.com/office/drawing/2014/main" id="{9F14D53A-B920-054C-92A4-743221305A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22" r="1" b="17176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9B2AD1A-E332-E643-A94B-03A9BE80D20E}"/>
              </a:ext>
            </a:extLst>
          </p:cNvPr>
          <p:cNvSpPr txBox="1"/>
          <p:nvPr/>
        </p:nvSpPr>
        <p:spPr>
          <a:xfrm>
            <a:off x="796311" y="5417389"/>
            <a:ext cx="10636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highlight>
                  <a:srgbClr val="808080"/>
                </a:highlight>
              </a:rPr>
              <a:t>Or walk back 10,000 years along the line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80387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painting of a bull&#10;&#10;Description automatically generated">
            <a:extLst>
              <a:ext uri="{FF2B5EF4-FFF2-40B4-BE49-F238E27FC236}">
                <a16:creationId xmlns:a16="http://schemas.microsoft.com/office/drawing/2014/main" id="{FE921C70-0D13-0442-9E63-AF593566A6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63" r="1" b="1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1143CBB-94A7-A34E-9859-466E4E21CC2A}"/>
              </a:ext>
            </a:extLst>
          </p:cNvPr>
          <p:cNvSpPr txBox="1"/>
          <p:nvPr/>
        </p:nvSpPr>
        <p:spPr>
          <a:xfrm>
            <a:off x="796311" y="5020573"/>
            <a:ext cx="10636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n w="3175" cmpd="sng">
                  <a:noFill/>
                </a:ln>
                <a:solidFill>
                  <a:srgbClr val="FFFFFF"/>
                </a:solidFill>
                <a:highlight>
                  <a:srgbClr val="808080"/>
                </a:highlight>
                <a:latin typeface="+mj-lt"/>
                <a:ea typeface="+mj-ea"/>
                <a:cs typeface="+mj-cs"/>
              </a:rPr>
              <a:t>Or walk back 20,000 years along the line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31510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3998-70EE-5142-BF3B-B66010D7B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0" y="2846716"/>
            <a:ext cx="4436917" cy="3046083"/>
          </a:xfrm>
        </p:spPr>
        <p:txBody>
          <a:bodyPr>
            <a:noAutofit/>
          </a:bodyPr>
          <a:lstStyle/>
          <a:p>
            <a:r>
              <a:rPr lang="en-US" sz="2800" dirty="0"/>
              <a:t>Walk forward 17,500 years from Lascaux…</a:t>
            </a:r>
          </a:p>
          <a:p>
            <a:r>
              <a:rPr lang="en-US" sz="2800" dirty="0"/>
              <a:t>Metaphysical philosophy.</a:t>
            </a:r>
          </a:p>
          <a:p>
            <a:r>
              <a:rPr lang="en-US" sz="2800" dirty="0"/>
              <a:t>“How we fit into the Universe, the study of nature and ourselves”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FE1C5-6B2B-7945-91AE-DB17EAEADD2F}"/>
              </a:ext>
            </a:extLst>
          </p:cNvPr>
          <p:cNvSpPr txBox="1"/>
          <p:nvPr/>
        </p:nvSpPr>
        <p:spPr>
          <a:xfrm>
            <a:off x="1049480" y="1094509"/>
            <a:ext cx="468124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b="0" i="0" dirty="0">
                <a:effectLst/>
                <a:latin typeface="+mj-lt"/>
              </a:rPr>
              <a:t>Aristotle</a:t>
            </a:r>
          </a:p>
          <a:p>
            <a:pPr algn="ctr"/>
            <a:r>
              <a:rPr lang="en-GB" sz="3200" b="0" i="0" dirty="0">
                <a:solidFill>
                  <a:srgbClr val="202122"/>
                </a:solidFill>
                <a:effectLst/>
                <a:latin typeface="+mj-lt"/>
              </a:rPr>
              <a:t>384 – 322 BC</a:t>
            </a:r>
            <a:endParaRPr lang="en-US" sz="3200" dirty="0">
              <a:latin typeface="+mj-lt"/>
            </a:endParaRPr>
          </a:p>
        </p:txBody>
      </p:sp>
      <p:pic>
        <p:nvPicPr>
          <p:cNvPr id="7" name="Content Placeholder 6" descr="A close-up of a person with a beard&#10;&#10;Description automatically generated">
            <a:extLst>
              <a:ext uri="{FF2B5EF4-FFF2-40B4-BE49-F238E27FC236}">
                <a16:creationId xmlns:a16="http://schemas.microsoft.com/office/drawing/2014/main" id="{EECA985D-E783-9745-9871-C36FD013C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602" y="276045"/>
            <a:ext cx="4192587" cy="6314535"/>
          </a:xfrm>
        </p:spPr>
      </p:pic>
    </p:spTree>
    <p:extLst>
      <p:ext uri="{BB962C8B-B14F-4D97-AF65-F5344CB8AC3E}">
        <p14:creationId xmlns:p14="http://schemas.microsoft.com/office/powerpoint/2010/main" val="2236838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3998-70EE-5142-BF3B-B66010D7B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0" y="2846717"/>
            <a:ext cx="4192589" cy="3130750"/>
          </a:xfrm>
        </p:spPr>
        <p:txBody>
          <a:bodyPr>
            <a:noAutofit/>
          </a:bodyPr>
          <a:lstStyle/>
          <a:p>
            <a:r>
              <a:rPr lang="en-US" sz="2800" dirty="0"/>
              <a:t>Walking forward from Aristotle to Nikos.</a:t>
            </a:r>
          </a:p>
          <a:p>
            <a:r>
              <a:rPr lang="en-US" sz="2800" dirty="0"/>
              <a:t>Existentialism. </a:t>
            </a:r>
          </a:p>
          <a:p>
            <a:r>
              <a:rPr lang="en-US" sz="2800" dirty="0"/>
              <a:t>Not how we fit into the Universe, but how the universe fits into us.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FE1C5-6B2B-7945-91AE-DB17EAEADD2F}"/>
              </a:ext>
            </a:extLst>
          </p:cNvPr>
          <p:cNvSpPr txBox="1"/>
          <p:nvPr/>
        </p:nvSpPr>
        <p:spPr>
          <a:xfrm>
            <a:off x="457200" y="1266718"/>
            <a:ext cx="6299199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+mj-lt"/>
              </a:rPr>
              <a:t>Nikos Kazantzakis</a:t>
            </a:r>
          </a:p>
          <a:p>
            <a:pPr algn="ctr"/>
            <a:r>
              <a:rPr lang="en-US" sz="3200" dirty="0">
                <a:latin typeface="+mj-lt"/>
              </a:rPr>
              <a:t>1883 - 1957</a:t>
            </a:r>
          </a:p>
        </p:txBody>
      </p:sp>
      <p:pic>
        <p:nvPicPr>
          <p:cNvPr id="6" name="Content Placeholder 5" descr="A person with a mustache&#10;&#10;Description automatically generated">
            <a:extLst>
              <a:ext uri="{FF2B5EF4-FFF2-40B4-BE49-F238E27FC236}">
                <a16:creationId xmlns:a16="http://schemas.microsoft.com/office/drawing/2014/main" id="{3815E8BD-6499-AD4C-90CB-CFE25AB87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6399" y="379563"/>
            <a:ext cx="4301705" cy="6159260"/>
          </a:xfrm>
        </p:spPr>
      </p:pic>
    </p:spTree>
    <p:extLst>
      <p:ext uri="{BB962C8B-B14F-4D97-AF65-F5344CB8AC3E}">
        <p14:creationId xmlns:p14="http://schemas.microsoft.com/office/powerpoint/2010/main" val="250006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4AD774-E4E5-7142-8483-C60FCA0FB0D7}"/>
              </a:ext>
            </a:extLst>
          </p:cNvPr>
          <p:cNvSpPr txBox="1"/>
          <p:nvPr/>
        </p:nvSpPr>
        <p:spPr>
          <a:xfrm>
            <a:off x="2007079" y="1708029"/>
            <a:ext cx="81778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“I fear nothing, I hope for nothing, I am a free man”</a:t>
            </a:r>
          </a:p>
          <a:p>
            <a:endParaRPr lang="en-US" sz="6000" dirty="0"/>
          </a:p>
          <a:p>
            <a:pPr algn="r"/>
            <a:r>
              <a:rPr lang="en-US" sz="4000" dirty="0">
                <a:latin typeface="+mj-lt"/>
              </a:rPr>
              <a:t>Nikos Kazantzakis</a:t>
            </a:r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08304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4AD774-E4E5-7142-8483-C60FCA0FB0D7}"/>
              </a:ext>
            </a:extLst>
          </p:cNvPr>
          <p:cNvSpPr txBox="1"/>
          <p:nvPr/>
        </p:nvSpPr>
        <p:spPr>
          <a:xfrm>
            <a:off x="2007079" y="1708029"/>
            <a:ext cx="81778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Q: What do I take from Existentialism?</a:t>
            </a:r>
          </a:p>
          <a:p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C62642-4949-BE43-B602-5302574A5483}"/>
              </a:ext>
            </a:extLst>
          </p:cNvPr>
          <p:cNvSpPr txBox="1"/>
          <p:nvPr/>
        </p:nvSpPr>
        <p:spPr>
          <a:xfrm>
            <a:off x="2007079" y="4134308"/>
            <a:ext cx="7354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A: Authenticity </a:t>
            </a:r>
          </a:p>
        </p:txBody>
      </p:sp>
    </p:spTree>
    <p:extLst>
      <p:ext uri="{BB962C8B-B14F-4D97-AF65-F5344CB8AC3E}">
        <p14:creationId xmlns:p14="http://schemas.microsoft.com/office/powerpoint/2010/main" val="134789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3998-70EE-5142-BF3B-B66010D7B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0" y="2846717"/>
            <a:ext cx="4192589" cy="2916774"/>
          </a:xfrm>
        </p:spPr>
        <p:txBody>
          <a:bodyPr>
            <a:noAutofit/>
          </a:bodyPr>
          <a:lstStyle/>
          <a:p>
            <a:endParaRPr lang="en-US" sz="2800" dirty="0"/>
          </a:p>
          <a:p>
            <a:r>
              <a:rPr lang="en-US" sz="2800" dirty="0"/>
              <a:t>Post existentialism is more fluid and possibly less self-pre-occupied?</a:t>
            </a:r>
          </a:p>
          <a:p>
            <a:r>
              <a:rPr lang="en-US" sz="2800" dirty="0"/>
              <a:t>I count this album as an example of this.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FE1C5-6B2B-7945-91AE-DB17EAEADD2F}"/>
              </a:ext>
            </a:extLst>
          </p:cNvPr>
          <p:cNvSpPr txBox="1"/>
          <p:nvPr/>
        </p:nvSpPr>
        <p:spPr>
          <a:xfrm>
            <a:off x="1049480" y="1249785"/>
            <a:ext cx="468124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+mj-lt"/>
              </a:rPr>
              <a:t>Flux of Pink Indians</a:t>
            </a:r>
          </a:p>
          <a:p>
            <a:pPr algn="ctr"/>
            <a:r>
              <a:rPr lang="en-US" sz="3200" dirty="0">
                <a:latin typeface="+mj-lt"/>
              </a:rPr>
              <a:t>‘Strive To Survive Causing Least Suffering Possible’</a:t>
            </a:r>
          </a:p>
        </p:txBody>
      </p:sp>
      <p:pic>
        <p:nvPicPr>
          <p:cNvPr id="7" name="Content Placeholder 6" descr="A group of posters on a pile of leaves&#10;&#10;Description automatically generated">
            <a:extLst>
              <a:ext uri="{FF2B5EF4-FFF2-40B4-BE49-F238E27FC236}">
                <a16:creationId xmlns:a16="http://schemas.microsoft.com/office/drawing/2014/main" id="{F8F2C2A1-BE7C-4340-958D-BAF0D9A34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797944"/>
            <a:ext cx="5262112" cy="5262112"/>
          </a:xfrm>
        </p:spPr>
      </p:pic>
    </p:spTree>
    <p:extLst>
      <p:ext uri="{BB962C8B-B14F-4D97-AF65-F5344CB8AC3E}">
        <p14:creationId xmlns:p14="http://schemas.microsoft.com/office/powerpoint/2010/main" val="2237412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41E2-513A-6640-8C0D-49DA83A7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CE7E-8CA5-6143-BAE2-1F197ACD1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dirty="0"/>
              <a:t>Writing poetry can be about all of this and always has been. </a:t>
            </a:r>
          </a:p>
          <a:p>
            <a:pPr marL="0" indent="0" algn="ctr">
              <a:buNone/>
            </a:pPr>
            <a:r>
              <a:rPr lang="en-US" sz="3200" dirty="0"/>
              <a:t>My inspiration to write is about being on the line that I’m walking. Whether I am walking with Munch, Swedenborg, an indigenous inhabitant of Australia or a Neanderthal in France. Whether I am walking with Aristotle or a punk but mainly being authentic and recognizing being part of the whole.</a:t>
            </a:r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472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45A9D2-02FA-1B4A-B860-6CB97B06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825" y="1410208"/>
            <a:ext cx="3360772" cy="87579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Keep a Notebook</a:t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notebook with writing on it&#10;&#10;Description automatically generated">
            <a:extLst>
              <a:ext uri="{FF2B5EF4-FFF2-40B4-BE49-F238E27FC236}">
                <a16:creationId xmlns:a16="http://schemas.microsoft.com/office/drawing/2014/main" id="{4E3395B0-D550-0241-B5ED-736EC3C39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t="2533"/>
          <a:stretch/>
        </p:blipFill>
        <p:spPr>
          <a:xfrm>
            <a:off x="1412683" y="1410208"/>
            <a:ext cx="5278777" cy="385878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14E71-F7F1-8E4B-B259-427A9821A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5824" y="2556932"/>
            <a:ext cx="3360771" cy="331893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buFont typeface="Arial"/>
              <a:buChar char="•"/>
            </a:pPr>
            <a:r>
              <a:rPr lang="en-US" sz="2000" dirty="0"/>
              <a:t>If you don’t make a note of it, you are more than likely to forget it.</a:t>
            </a:r>
          </a:p>
          <a:p>
            <a:pPr algn="l">
              <a:buFont typeface="Arial"/>
              <a:buChar char="•"/>
            </a:pPr>
            <a:r>
              <a:rPr lang="en-US" sz="2000" dirty="0"/>
              <a:t>Observations about my surroundings, dreams, thoughts and snippets of conversations.</a:t>
            </a:r>
          </a:p>
          <a:p>
            <a:pPr algn="l">
              <a:buFont typeface="Arial"/>
              <a:buChar char="•"/>
            </a:pPr>
            <a:r>
              <a:rPr lang="en-US" sz="2000" dirty="0"/>
              <a:t>This is where poems come from</a:t>
            </a:r>
          </a:p>
        </p:txBody>
      </p:sp>
    </p:spTree>
    <p:extLst>
      <p:ext uri="{BB962C8B-B14F-4D97-AF65-F5344CB8AC3E}">
        <p14:creationId xmlns:p14="http://schemas.microsoft.com/office/powerpoint/2010/main" val="2190537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41E2-513A-6640-8C0D-49DA83A7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TALKING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CE7E-8CA5-6143-BAE2-1F197ACD1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I’ve been talking, but now it’s time for doing…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34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C8AF2CEC-3C30-D34F-AE71-9A3BC5E8BA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21203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4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6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FD76930-120B-0442-92AD-5635FF775BE7}"/>
              </a:ext>
            </a:extLst>
          </p:cNvPr>
          <p:cNvSpPr txBox="1"/>
          <p:nvPr/>
        </p:nvSpPr>
        <p:spPr>
          <a:xfrm>
            <a:off x="4362274" y="5155755"/>
            <a:ext cx="6797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0" i="0" dirty="0">
                <a:solidFill>
                  <a:schemeClr val="bg1"/>
                </a:solidFill>
                <a:effectLst/>
                <a:highlight>
                  <a:srgbClr val="808080"/>
                </a:highlight>
                <a:latin typeface="+mj-lt"/>
              </a:rPr>
              <a:t>Nadia </a:t>
            </a:r>
            <a:r>
              <a:rPr lang="en-GB" sz="4400" b="0" i="0" dirty="0" err="1">
                <a:solidFill>
                  <a:schemeClr val="bg1"/>
                </a:solidFill>
                <a:effectLst/>
                <a:highlight>
                  <a:srgbClr val="808080"/>
                </a:highlight>
                <a:latin typeface="+mj-lt"/>
              </a:rPr>
              <a:t>Anjuman</a:t>
            </a:r>
            <a:r>
              <a:rPr lang="en-GB" sz="4400" b="0" i="0" dirty="0">
                <a:solidFill>
                  <a:schemeClr val="bg1"/>
                </a:solidFill>
                <a:effectLst/>
                <a:highlight>
                  <a:srgbClr val="808080"/>
                </a:highlight>
                <a:latin typeface="+mj-lt"/>
              </a:rPr>
              <a:t> (1980—2005)</a:t>
            </a:r>
            <a:endParaRPr lang="en-US" dirty="0">
              <a:highlight>
                <a:srgbClr val="808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6219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4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6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pic>
        <p:nvPicPr>
          <p:cNvPr id="3" name="Picture 2" descr="A book cover with black and white lines&#10;&#10;Description automatically generated">
            <a:extLst>
              <a:ext uri="{FF2B5EF4-FFF2-40B4-BE49-F238E27FC236}">
                <a16:creationId xmlns:a16="http://schemas.microsoft.com/office/drawing/2014/main" id="{13EE0422-51E3-2241-912D-BB86F8338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0" y="609600"/>
            <a:ext cx="3568405" cy="563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32B208-3D81-F043-A158-EBDD40C82EC9}"/>
              </a:ext>
            </a:extLst>
          </p:cNvPr>
          <p:cNvSpPr txBox="1"/>
          <p:nvPr/>
        </p:nvSpPr>
        <p:spPr>
          <a:xfrm>
            <a:off x="5100023" y="1613387"/>
            <a:ext cx="587254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 big thank you for having me!</a:t>
            </a:r>
          </a:p>
          <a:p>
            <a:endParaRPr lang="en-US" sz="3200" dirty="0"/>
          </a:p>
          <a:p>
            <a:r>
              <a:rPr lang="en-US" sz="3200" dirty="0"/>
              <a:t>For more information, please visit my website;</a:t>
            </a:r>
          </a:p>
          <a:p>
            <a:r>
              <a:rPr lang="en-US" sz="3200" dirty="0" err="1"/>
              <a:t>stephenkirin.com</a:t>
            </a:r>
            <a:r>
              <a:rPr lang="en-US" sz="32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22484448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8731</TotalTime>
  <Words>646</Words>
  <Application>Microsoft Macintosh PowerPoint</Application>
  <PresentationFormat>Widescreen</PresentationFormat>
  <Paragraphs>79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Garamond</vt:lpstr>
      <vt:lpstr>Organic</vt:lpstr>
      <vt:lpstr>Thinking – Walking –Writing – Talking </vt:lpstr>
      <vt:lpstr>WE ARE ALL POETS</vt:lpstr>
      <vt:lpstr>THINKING</vt:lpstr>
      <vt:lpstr>PowerPoint Presentation</vt:lpstr>
      <vt:lpstr>THE SCREAM</vt:lpstr>
      <vt:lpstr>PowerPoint Presentation</vt:lpstr>
      <vt:lpstr>PowerPoint Presentation</vt:lpstr>
      <vt:lpstr>Why is this important?</vt:lpstr>
      <vt:lpstr>Duality, black and white, light and shade</vt:lpstr>
      <vt:lpstr>WALKING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WRITING</vt:lpstr>
      <vt:lpstr>Keep a Notebook </vt:lpstr>
      <vt:lpstr>TALKING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Thinking – Walking –Writing – Talking </dc:title>
  <dc:creator>Lorna Holdcroft</dc:creator>
  <cp:lastModifiedBy>Lorna Holdcroft</cp:lastModifiedBy>
  <cp:revision>26</cp:revision>
  <dcterms:created xsi:type="dcterms:W3CDTF">2025-02-03T09:40:38Z</dcterms:created>
  <dcterms:modified xsi:type="dcterms:W3CDTF">2025-02-09T11:14:05Z</dcterms:modified>
</cp:coreProperties>
</file>